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Default Extension="gif" ContentType="image/gif"/>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65" r:id="rId3"/>
    <p:sldId id="275" r:id="rId4"/>
    <p:sldId id="276" r:id="rId5"/>
    <p:sldId id="266" r:id="rId6"/>
    <p:sldId id="269" r:id="rId7"/>
    <p:sldId id="267" r:id="rId8"/>
    <p:sldId id="268" r:id="rId9"/>
    <p:sldId id="257" r:id="rId10"/>
    <p:sldId id="259" r:id="rId11"/>
    <p:sldId id="260" r:id="rId12"/>
    <p:sldId id="272"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1" d="100"/>
          <a:sy n="81" d="100"/>
        </p:scale>
        <p:origin x="-120" y="-3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ableStyles" Target="tableStyle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esProps" Target="presProps.xml"/><Relationship Id="rId19"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3BDAE-A7B6-D245-ADC9-D54C56AF8DEA}" type="datetimeFigureOut">
              <a:rPr lang="en-US" smtClean="0"/>
              <a:pPr/>
              <a:t>4/6/15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D3032-E59C-4C40-9E6F-ACDA100902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ED3032-E59C-4C40-9E6F-ACDA1009029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5B6B4-50ED-C843-8BBB-A832BBA4DF21}"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5B6B4-50ED-C843-8BBB-A832BBA4DF21}"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5B6B4-50ED-C843-8BBB-A832BBA4DF21}"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5B6B4-50ED-C843-8BBB-A832BBA4DF21}"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5B6B4-50ED-C843-8BBB-A832BBA4DF21}"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75B6B4-50ED-C843-8BBB-A832BBA4DF21}" type="datetimeFigureOut">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75B6B4-50ED-C843-8BBB-A832BBA4DF21}" type="datetimeFigureOut">
              <a:rPr lang="en-US" smtClean="0"/>
              <a:pPr/>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5B6B4-50ED-C843-8BBB-A832BBA4DF21}" type="datetimeFigureOut">
              <a:rPr lang="en-US" smtClean="0"/>
              <a:pPr/>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5B6B4-50ED-C843-8BBB-A832BBA4DF21}" type="datetimeFigureOut">
              <a:rPr lang="en-US" smtClean="0"/>
              <a:pPr/>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5B6B4-50ED-C843-8BBB-A832BBA4DF21}" type="datetimeFigureOut">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5B6B4-50ED-C843-8BBB-A832BBA4DF21}" type="datetimeFigureOut">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42F1E-D8D5-ED44-ABCC-6CAA4B8F64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5B6B4-50ED-C843-8BBB-A832BBA4DF21}" type="datetimeFigureOut">
              <a:rPr lang="en-US" smtClean="0"/>
              <a:pPr/>
              <a:t>4/6/15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42F1E-D8D5-ED44-ABCC-6CAA4B8F64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video" Target="file://localhost/Users/terry/Desktop/Desktop%20Clutter%20Folder/SiPECEP/IMG_0428.MOV" TargetMode="External"/><Relationship Id="rId2" Type="http://schemas.openxmlformats.org/officeDocument/2006/relationships/slideLayout" Target="../slideLayouts/slideLayout2.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hyperlink" Target="mailto:tkoker@ms.k12.il.us" TargetMode="Externa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youtube.com/watch?v=Q5paWn7bFg4" TargetMode="External"/><Relationship Id="rId5"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3"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0525"/>
            <a:ext cx="7772400" cy="1470025"/>
          </a:xfrm>
        </p:spPr>
        <p:txBody>
          <a:bodyPr>
            <a:normAutofit fontScale="90000"/>
          </a:bodyPr>
          <a:lstStyle/>
          <a:p>
            <a:r>
              <a:rPr lang="en-US" dirty="0" smtClean="0">
                <a:solidFill>
                  <a:srgbClr val="FF6600"/>
                </a:solidFill>
              </a:rPr>
              <a:t>Low-Cost Photochemical Etching with a Projector (PCEP)</a:t>
            </a:r>
            <a:r>
              <a:rPr lang="en-US" dirty="0" smtClean="0"/>
              <a:t/>
            </a:r>
            <a:br>
              <a:rPr lang="en-US" dirty="0" smtClean="0"/>
            </a:br>
            <a:endParaRPr lang="en-US" dirty="0"/>
          </a:p>
        </p:txBody>
      </p:sp>
      <p:sp>
        <p:nvSpPr>
          <p:cNvPr id="3" name="Subtitle 2"/>
          <p:cNvSpPr>
            <a:spLocks noGrp="1"/>
          </p:cNvSpPr>
          <p:nvPr>
            <p:ph type="subTitle" idx="1"/>
          </p:nvPr>
        </p:nvSpPr>
        <p:spPr>
          <a:xfrm>
            <a:off x="282198" y="1434507"/>
            <a:ext cx="8403230" cy="1243092"/>
          </a:xfrm>
        </p:spPr>
        <p:txBody>
          <a:bodyPr>
            <a:normAutofit fontScale="55000" lnSpcReduction="20000"/>
          </a:bodyPr>
          <a:lstStyle/>
          <a:p>
            <a:pPr>
              <a:spcBef>
                <a:spcPct val="50000"/>
              </a:spcBef>
            </a:pPr>
            <a:r>
              <a:rPr lang="en-US" sz="4400" b="1" dirty="0" smtClean="0">
                <a:solidFill>
                  <a:srgbClr val="008000"/>
                </a:solidFill>
                <a:latin typeface="Myriad Pro"/>
                <a:cs typeface="Myriad Pro"/>
              </a:rPr>
              <a:t>Terry Koker</a:t>
            </a:r>
            <a:r>
              <a:rPr lang="en-US" sz="4400" b="1" baseline="30000" dirty="0" smtClean="0">
                <a:solidFill>
                  <a:srgbClr val="008000"/>
                </a:solidFill>
                <a:latin typeface="Myriad Pro"/>
                <a:cs typeface="Myriad Pro"/>
              </a:rPr>
              <a:t>1</a:t>
            </a:r>
            <a:r>
              <a:rPr lang="en-US" sz="4400" b="1" dirty="0" smtClean="0">
                <a:solidFill>
                  <a:srgbClr val="008000"/>
                </a:solidFill>
                <a:latin typeface="Myriad Pro"/>
                <a:cs typeface="Myriad Pro"/>
              </a:rPr>
              <a:t>, </a:t>
            </a:r>
            <a:r>
              <a:rPr lang="en-US" sz="4400" b="1" dirty="0" err="1" smtClean="0">
                <a:solidFill>
                  <a:srgbClr val="008000"/>
                </a:solidFill>
                <a:latin typeface="Myriad Pro"/>
                <a:cs typeface="Myriad Pro"/>
              </a:rPr>
              <a:t>Kaiyuan</a:t>
            </a:r>
            <a:r>
              <a:rPr lang="en-US" sz="4400" b="1" dirty="0" smtClean="0">
                <a:solidFill>
                  <a:srgbClr val="008000"/>
                </a:solidFill>
                <a:latin typeface="Myriad Pro"/>
                <a:cs typeface="Myriad Pro"/>
              </a:rPr>
              <a:t> </a:t>
            </a:r>
            <a:r>
              <a:rPr lang="en-US" sz="4400" b="1" dirty="0" smtClean="0">
                <a:solidFill>
                  <a:srgbClr val="008000"/>
                </a:solidFill>
                <a:latin typeface="Myriad Pro"/>
                <a:cs typeface="Myriad Pro"/>
              </a:rPr>
              <a:t>Wang</a:t>
            </a:r>
            <a:r>
              <a:rPr lang="en-US" sz="4400" b="1" baseline="30000" dirty="0" smtClean="0">
                <a:solidFill>
                  <a:srgbClr val="008000"/>
                </a:solidFill>
                <a:latin typeface="Myriad Pro"/>
                <a:cs typeface="Myriad Pro"/>
              </a:rPr>
              <a:t>2</a:t>
            </a:r>
            <a:r>
              <a:rPr lang="en-US" sz="4400" b="1" dirty="0" smtClean="0">
                <a:solidFill>
                  <a:srgbClr val="008000"/>
                </a:solidFill>
                <a:latin typeface="Myriad Pro"/>
                <a:cs typeface="Myriad Pro"/>
              </a:rPr>
              <a:t>, </a:t>
            </a:r>
            <a:r>
              <a:rPr lang="en-US" sz="4400" b="1" dirty="0" err="1" smtClean="0">
                <a:solidFill>
                  <a:srgbClr val="008000"/>
                </a:solidFill>
                <a:latin typeface="Myriad Pro"/>
                <a:cs typeface="Myriad Pro"/>
              </a:rPr>
              <a:t>Lynford</a:t>
            </a:r>
            <a:r>
              <a:rPr lang="en-US" sz="4400" b="1" dirty="0" smtClean="0">
                <a:solidFill>
                  <a:srgbClr val="008000"/>
                </a:solidFill>
                <a:latin typeface="Myriad Pro"/>
                <a:cs typeface="Myriad Pro"/>
              </a:rPr>
              <a:t> </a:t>
            </a:r>
            <a:r>
              <a:rPr lang="en-US" sz="4400" b="1" dirty="0" smtClean="0">
                <a:solidFill>
                  <a:srgbClr val="008000"/>
                </a:solidFill>
                <a:latin typeface="Myriad Pro"/>
                <a:cs typeface="Myriad Pro"/>
              </a:rPr>
              <a:t>Goddard</a:t>
            </a:r>
            <a:r>
              <a:rPr lang="en-US" sz="4400" b="1" baseline="30000" dirty="0" smtClean="0">
                <a:solidFill>
                  <a:srgbClr val="008000"/>
                </a:solidFill>
                <a:latin typeface="Myriad Pro"/>
                <a:cs typeface="Myriad Pro"/>
              </a:rPr>
              <a:t>2,3</a:t>
            </a:r>
          </a:p>
          <a:p>
            <a:pPr>
              <a:spcBef>
                <a:spcPct val="50000"/>
              </a:spcBef>
            </a:pPr>
            <a:endParaRPr lang="en-US" b="1" baseline="30000" dirty="0" smtClean="0">
              <a:solidFill>
                <a:srgbClr val="008000"/>
              </a:solidFill>
              <a:latin typeface="Myriad Pro"/>
              <a:cs typeface="Myriad Pro"/>
            </a:endParaRPr>
          </a:p>
          <a:p>
            <a:pPr>
              <a:spcBef>
                <a:spcPct val="50000"/>
              </a:spcBef>
            </a:pPr>
            <a:r>
              <a:rPr lang="en-US" b="1" baseline="30000" dirty="0" smtClean="0">
                <a:solidFill>
                  <a:srgbClr val="008000"/>
                </a:solidFill>
                <a:latin typeface="Myriad Pro"/>
                <a:cs typeface="Myriad Pro"/>
              </a:rPr>
              <a:t>1</a:t>
            </a:r>
            <a:r>
              <a:rPr lang="en-US" b="1" dirty="0" smtClean="0">
                <a:solidFill>
                  <a:srgbClr val="008000"/>
                </a:solidFill>
                <a:latin typeface="Myriad Pro"/>
                <a:cs typeface="Myriad Pro"/>
              </a:rPr>
              <a:t>Mahomet-Seymour High School, </a:t>
            </a:r>
            <a:r>
              <a:rPr lang="en-US" b="1" baseline="30000" dirty="0" smtClean="0">
                <a:solidFill>
                  <a:srgbClr val="008000"/>
                </a:solidFill>
                <a:latin typeface="Myriad Pro"/>
                <a:cs typeface="Myriad Pro"/>
              </a:rPr>
              <a:t>2</a:t>
            </a:r>
            <a:r>
              <a:rPr lang="en-US" b="1" dirty="0" smtClean="0">
                <a:solidFill>
                  <a:srgbClr val="008000"/>
                </a:solidFill>
                <a:latin typeface="Myriad Pro"/>
                <a:cs typeface="Myriad Pro"/>
              </a:rPr>
              <a:t>Electrical and Computer Engineering, </a:t>
            </a:r>
            <a:r>
              <a:rPr lang="en-US" b="1" baseline="30000" dirty="0" smtClean="0">
                <a:solidFill>
                  <a:srgbClr val="008000"/>
                </a:solidFill>
                <a:latin typeface="Myriad Pro"/>
                <a:cs typeface="Myriad Pro"/>
              </a:rPr>
              <a:t>3</a:t>
            </a:r>
            <a:r>
              <a:rPr lang="en-US" b="1" dirty="0" smtClean="0">
                <a:solidFill>
                  <a:srgbClr val="008000"/>
                </a:solidFill>
                <a:latin typeface="Myriad Pro"/>
                <a:cs typeface="Myriad Pro"/>
              </a:rPr>
              <a:t>Micro and Nanotechnology Laboratory, University of Illinois.</a:t>
            </a:r>
            <a:endParaRPr lang="en-US" dirty="0">
              <a:solidFill>
                <a:srgbClr val="008000"/>
              </a:solidFill>
            </a:endParaRPr>
          </a:p>
        </p:txBody>
      </p:sp>
      <p:pic>
        <p:nvPicPr>
          <p:cNvPr id="43" name="Picture 4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6868" y="2869423"/>
            <a:ext cx="7731192" cy="398857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Success!</a:t>
            </a:r>
            <a:endParaRPr lang="en-US" dirty="0">
              <a:solidFill>
                <a:srgbClr val="FF6600"/>
              </a:solidFill>
            </a:endParaRPr>
          </a:p>
        </p:txBody>
      </p:sp>
      <p:sp>
        <p:nvSpPr>
          <p:cNvPr id="3" name="Content Placeholder 2"/>
          <p:cNvSpPr>
            <a:spLocks noGrp="1"/>
          </p:cNvSpPr>
          <p:nvPr>
            <p:ph idx="1"/>
          </p:nvPr>
        </p:nvSpPr>
        <p:spPr>
          <a:xfrm>
            <a:off x="565986" y="1600200"/>
            <a:ext cx="4952553" cy="2106298"/>
          </a:xfrm>
        </p:spPr>
        <p:txBody>
          <a:bodyPr>
            <a:normAutofit fontScale="77500" lnSpcReduction="20000"/>
          </a:bodyPr>
          <a:lstStyle/>
          <a:p>
            <a:r>
              <a:rPr lang="en-US" dirty="0" smtClean="0">
                <a:solidFill>
                  <a:srgbClr val="000000"/>
                </a:solidFill>
              </a:rPr>
              <a:t>A standard method was developed to produce good resolution images with limited “frosting” of the silicon.</a:t>
            </a:r>
          </a:p>
          <a:p>
            <a:r>
              <a:rPr lang="en-US" dirty="0" smtClean="0">
                <a:solidFill>
                  <a:srgbClr val="000000"/>
                </a:solidFill>
              </a:rPr>
              <a:t>The bubbling actually makes the image visible “during” etching.</a:t>
            </a:r>
            <a:endParaRPr lang="en-US" dirty="0">
              <a:solidFill>
                <a:srgbClr val="000000"/>
              </a:solidFill>
            </a:endParaRPr>
          </a:p>
        </p:txBody>
      </p:sp>
      <p:pic>
        <p:nvPicPr>
          <p:cNvPr id="13" name="Picture 12" descr="WP_20140717_006.jpg"/>
          <p:cNvPicPr>
            <a:picLocks noChangeAspect="1"/>
          </p:cNvPicPr>
          <p:nvPr/>
        </p:nvPicPr>
        <p:blipFill>
          <a:blip r:embed="rId3"/>
          <a:srcRect l="34815" t="10021" r="30095" b="32715"/>
          <a:stretch>
            <a:fillRect/>
          </a:stretch>
        </p:blipFill>
        <p:spPr>
          <a:xfrm>
            <a:off x="1334192" y="3706498"/>
            <a:ext cx="3433408" cy="3151502"/>
          </a:xfrm>
          <a:prstGeom prst="rect">
            <a:avLst/>
          </a:prstGeom>
        </p:spPr>
      </p:pic>
      <p:pic>
        <p:nvPicPr>
          <p:cNvPr id="5" name="IMG_0428.MOV">
            <a:hlinkClick r:id="" action="ppaction://media"/>
          </p:cNvPr>
          <p:cNvPicPr/>
          <p:nvPr>
            <a:videoFile r:link="rId1"/>
          </p:nvPr>
        </p:nvPicPr>
        <p:blipFill>
          <a:blip r:embed="rId4"/>
          <a:stretch>
            <a:fillRect/>
          </a:stretch>
        </p:blipFill>
        <p:spPr>
          <a:xfrm>
            <a:off x="5710592" y="763700"/>
            <a:ext cx="3433408" cy="60943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Chemistry</a:t>
            </a:r>
            <a:endParaRPr lang="en-US" dirty="0">
              <a:solidFill>
                <a:srgbClr val="FF6600"/>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solidFill>
                  <a:srgbClr val="000000"/>
                </a:solidFill>
              </a:rPr>
              <a:t>Redox</a:t>
            </a:r>
            <a:r>
              <a:rPr lang="en-US" dirty="0" smtClean="0">
                <a:solidFill>
                  <a:srgbClr val="000000"/>
                </a:solidFill>
              </a:rPr>
              <a:t> reaction</a:t>
            </a:r>
            <a:r>
              <a:rPr lang="en-US" baseline="30000" dirty="0" smtClean="0">
                <a:solidFill>
                  <a:srgbClr val="000000"/>
                </a:solidFill>
              </a:rPr>
              <a:t>4</a:t>
            </a:r>
            <a:endParaRPr lang="en-US" dirty="0" smtClean="0">
              <a:solidFill>
                <a:srgbClr val="000000"/>
              </a:solidFill>
            </a:endParaRPr>
          </a:p>
          <a:p>
            <a:pPr lvl="1"/>
            <a:r>
              <a:rPr lang="en-US" dirty="0" smtClean="0">
                <a:solidFill>
                  <a:srgbClr val="000000"/>
                </a:solidFill>
              </a:rPr>
              <a:t>Oxidation-Si + 2 OH</a:t>
            </a:r>
            <a:r>
              <a:rPr lang="en-US" baseline="30000" dirty="0" smtClean="0">
                <a:solidFill>
                  <a:srgbClr val="000000"/>
                </a:solidFill>
              </a:rPr>
              <a:t>-</a:t>
            </a:r>
            <a:r>
              <a:rPr lang="en-US" dirty="0" smtClean="0">
                <a:solidFill>
                  <a:srgbClr val="000000"/>
                </a:solidFill>
              </a:rPr>
              <a:t> </a:t>
            </a:r>
            <a:r>
              <a:rPr lang="en-US" dirty="0" err="1" smtClean="0">
                <a:solidFill>
                  <a:srgbClr val="000000"/>
                </a:solidFill>
                <a:sym typeface="Wingdings"/>
              </a:rPr>
              <a:t></a:t>
            </a:r>
            <a:r>
              <a:rPr lang="en-US" dirty="0" smtClean="0">
                <a:solidFill>
                  <a:srgbClr val="000000"/>
                </a:solidFill>
                <a:sym typeface="Wingdings"/>
              </a:rPr>
              <a:t>  Si(OH)</a:t>
            </a:r>
            <a:r>
              <a:rPr lang="en-US" baseline="-25000" dirty="0" smtClean="0">
                <a:solidFill>
                  <a:srgbClr val="000000"/>
                </a:solidFill>
                <a:sym typeface="Wingdings"/>
              </a:rPr>
              <a:t>2</a:t>
            </a:r>
            <a:r>
              <a:rPr lang="en-US" baseline="30000" dirty="0" smtClean="0">
                <a:solidFill>
                  <a:srgbClr val="000000"/>
                </a:solidFill>
                <a:sym typeface="Wingdings"/>
              </a:rPr>
              <a:t>2+</a:t>
            </a:r>
            <a:r>
              <a:rPr lang="en-US" dirty="0" smtClean="0">
                <a:solidFill>
                  <a:srgbClr val="000000"/>
                </a:solidFill>
                <a:sym typeface="Wingdings"/>
              </a:rPr>
              <a:t>  +  4e</a:t>
            </a:r>
            <a:r>
              <a:rPr lang="en-US" baseline="30000" dirty="0" smtClean="0">
                <a:solidFill>
                  <a:srgbClr val="000000"/>
                </a:solidFill>
                <a:sym typeface="Wingdings"/>
              </a:rPr>
              <a:t>-</a:t>
            </a:r>
            <a:endParaRPr lang="en-US" dirty="0" smtClean="0">
              <a:solidFill>
                <a:srgbClr val="000000"/>
              </a:solidFill>
              <a:sym typeface="Wingdings"/>
            </a:endParaRPr>
          </a:p>
          <a:p>
            <a:pPr lvl="1"/>
            <a:r>
              <a:rPr lang="en-US" dirty="0" smtClean="0">
                <a:solidFill>
                  <a:srgbClr val="000000"/>
                </a:solidFill>
                <a:sym typeface="Wingdings"/>
              </a:rPr>
              <a:t>Reduction-4H</a:t>
            </a:r>
            <a:r>
              <a:rPr lang="en-US" baseline="-25000" dirty="0" smtClean="0">
                <a:solidFill>
                  <a:srgbClr val="000000"/>
                </a:solidFill>
                <a:sym typeface="Wingdings"/>
              </a:rPr>
              <a:t>2</a:t>
            </a:r>
            <a:r>
              <a:rPr lang="en-US" dirty="0" smtClean="0">
                <a:solidFill>
                  <a:srgbClr val="000000"/>
                </a:solidFill>
                <a:sym typeface="Wingdings"/>
              </a:rPr>
              <a:t>O  +  4e</a:t>
            </a:r>
            <a:r>
              <a:rPr lang="en-US" baseline="30000" dirty="0" smtClean="0">
                <a:solidFill>
                  <a:srgbClr val="000000"/>
                </a:solidFill>
                <a:sym typeface="Wingdings"/>
              </a:rPr>
              <a:t>-</a:t>
            </a:r>
            <a:r>
              <a:rPr lang="en-US" dirty="0" smtClean="0">
                <a:solidFill>
                  <a:srgbClr val="000000"/>
                </a:solidFill>
                <a:sym typeface="Wingdings"/>
              </a:rPr>
              <a:t> </a:t>
            </a:r>
            <a:r>
              <a:rPr lang="en-US" dirty="0" err="1" smtClean="0">
                <a:solidFill>
                  <a:srgbClr val="000000"/>
                </a:solidFill>
                <a:sym typeface="Wingdings"/>
              </a:rPr>
              <a:t></a:t>
            </a:r>
            <a:r>
              <a:rPr lang="en-US" dirty="0" smtClean="0">
                <a:solidFill>
                  <a:srgbClr val="000000"/>
                </a:solidFill>
                <a:sym typeface="Wingdings"/>
              </a:rPr>
              <a:t> 4OH</a:t>
            </a:r>
            <a:r>
              <a:rPr lang="en-US" baseline="30000" dirty="0" smtClean="0">
                <a:solidFill>
                  <a:srgbClr val="000000"/>
                </a:solidFill>
                <a:sym typeface="Wingdings"/>
              </a:rPr>
              <a:t>-</a:t>
            </a:r>
            <a:r>
              <a:rPr lang="en-US" dirty="0" smtClean="0">
                <a:solidFill>
                  <a:srgbClr val="000000"/>
                </a:solidFill>
                <a:sym typeface="Wingdings"/>
              </a:rPr>
              <a:t>  + 2 H</a:t>
            </a:r>
            <a:r>
              <a:rPr lang="en-US" baseline="-25000" dirty="0" smtClean="0">
                <a:solidFill>
                  <a:srgbClr val="000000"/>
                </a:solidFill>
                <a:sym typeface="Wingdings"/>
              </a:rPr>
              <a:t>2</a:t>
            </a:r>
            <a:endParaRPr lang="en-US" dirty="0" smtClean="0">
              <a:solidFill>
                <a:srgbClr val="000000"/>
              </a:solidFill>
            </a:endParaRPr>
          </a:p>
          <a:p>
            <a:pPr marL="342900" lvl="1" indent="-342900">
              <a:buFont typeface="Arial"/>
              <a:buChar char="•"/>
            </a:pPr>
            <a:r>
              <a:rPr lang="en-US" dirty="0" smtClean="0">
                <a:solidFill>
                  <a:srgbClr val="000000"/>
                </a:solidFill>
              </a:rPr>
              <a:t>Overall reaction</a:t>
            </a:r>
          </a:p>
          <a:p>
            <a:pPr marL="742950" lvl="2" indent="-342900">
              <a:buNone/>
            </a:pPr>
            <a:r>
              <a:rPr lang="en-US" dirty="0" smtClean="0">
                <a:solidFill>
                  <a:srgbClr val="000000"/>
                </a:solidFill>
                <a:sym typeface="Wingdings"/>
              </a:rPr>
              <a:t>  Si  +  4 H</a:t>
            </a:r>
            <a:r>
              <a:rPr lang="en-US" baseline="-25000" dirty="0" smtClean="0">
                <a:solidFill>
                  <a:srgbClr val="000000"/>
                </a:solidFill>
                <a:sym typeface="Wingdings"/>
              </a:rPr>
              <a:t>2</a:t>
            </a:r>
            <a:r>
              <a:rPr lang="en-US" dirty="0" smtClean="0">
                <a:solidFill>
                  <a:srgbClr val="000000"/>
                </a:solidFill>
                <a:sym typeface="Wingdings"/>
              </a:rPr>
              <a:t>O  </a:t>
            </a:r>
            <a:r>
              <a:rPr lang="en-US" dirty="0" err="1" smtClean="0">
                <a:solidFill>
                  <a:srgbClr val="000000"/>
                </a:solidFill>
                <a:sym typeface="Wingdings"/>
              </a:rPr>
              <a:t></a:t>
            </a:r>
            <a:r>
              <a:rPr lang="en-US" dirty="0" smtClean="0">
                <a:solidFill>
                  <a:srgbClr val="000000"/>
                </a:solidFill>
                <a:sym typeface="Wingdings"/>
              </a:rPr>
              <a:t>  Si(OH)</a:t>
            </a:r>
            <a:r>
              <a:rPr lang="en-US" baseline="-25000" dirty="0" smtClean="0">
                <a:solidFill>
                  <a:srgbClr val="000000"/>
                </a:solidFill>
                <a:sym typeface="Wingdings"/>
              </a:rPr>
              <a:t>2</a:t>
            </a:r>
            <a:r>
              <a:rPr lang="en-US" baseline="30000" dirty="0" smtClean="0">
                <a:solidFill>
                  <a:srgbClr val="000000"/>
                </a:solidFill>
                <a:sym typeface="Wingdings"/>
              </a:rPr>
              <a:t>2+</a:t>
            </a:r>
            <a:r>
              <a:rPr lang="en-US" dirty="0" smtClean="0">
                <a:solidFill>
                  <a:srgbClr val="000000"/>
                </a:solidFill>
                <a:sym typeface="Wingdings"/>
              </a:rPr>
              <a:t>  +  2 H</a:t>
            </a:r>
            <a:r>
              <a:rPr lang="en-US" baseline="-25000" dirty="0" smtClean="0">
                <a:solidFill>
                  <a:srgbClr val="000000"/>
                </a:solidFill>
                <a:sym typeface="Wingdings"/>
              </a:rPr>
              <a:t>2</a:t>
            </a:r>
            <a:r>
              <a:rPr lang="en-US" dirty="0" smtClean="0">
                <a:solidFill>
                  <a:srgbClr val="000000"/>
                </a:solidFill>
                <a:sym typeface="Wingdings"/>
              </a:rPr>
              <a:t>  + 2 OH</a:t>
            </a:r>
            <a:r>
              <a:rPr lang="en-US" baseline="30000" dirty="0" smtClean="0">
                <a:solidFill>
                  <a:srgbClr val="000000"/>
                </a:solidFill>
                <a:sym typeface="Wingdings"/>
              </a:rPr>
              <a:t>-</a:t>
            </a:r>
            <a:endParaRPr lang="en-US" dirty="0" smtClean="0">
              <a:solidFill>
                <a:srgbClr val="000000"/>
              </a:solidFill>
              <a:sym typeface="Wingdings"/>
            </a:endParaRPr>
          </a:p>
          <a:p>
            <a:r>
              <a:rPr lang="en-US" dirty="0" smtClean="0">
                <a:solidFill>
                  <a:srgbClr val="000000"/>
                </a:solidFill>
              </a:rPr>
              <a:t>Kinetics</a:t>
            </a:r>
          </a:p>
          <a:p>
            <a:pPr lvl="1"/>
            <a:r>
              <a:rPr lang="en-US" dirty="0" smtClean="0">
                <a:solidFill>
                  <a:srgbClr val="000000"/>
                </a:solidFill>
              </a:rPr>
              <a:t>Factors that affect the rate of reaction</a:t>
            </a:r>
          </a:p>
          <a:p>
            <a:pPr lvl="2"/>
            <a:r>
              <a:rPr lang="en-US" dirty="0" smtClean="0">
                <a:solidFill>
                  <a:srgbClr val="000000"/>
                </a:solidFill>
              </a:rPr>
              <a:t>Temperature</a:t>
            </a:r>
          </a:p>
          <a:p>
            <a:pPr lvl="2"/>
            <a:r>
              <a:rPr lang="en-US" dirty="0" smtClean="0">
                <a:solidFill>
                  <a:srgbClr val="000000"/>
                </a:solidFill>
              </a:rPr>
              <a:t>Bias</a:t>
            </a:r>
          </a:p>
          <a:p>
            <a:pPr lvl="2"/>
            <a:r>
              <a:rPr lang="en-US" dirty="0" smtClean="0">
                <a:solidFill>
                  <a:srgbClr val="000000"/>
                </a:solidFill>
              </a:rPr>
              <a:t>Light</a:t>
            </a:r>
          </a:p>
          <a:p>
            <a:pPr lvl="2"/>
            <a:r>
              <a:rPr lang="en-US" dirty="0" smtClean="0">
                <a:solidFill>
                  <a:srgbClr val="000000"/>
                </a:solidFill>
              </a:rPr>
              <a:t>Minority carriers</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6600"/>
                </a:solidFill>
                <a:latin typeface="Myriad Pro"/>
                <a:cs typeface="Myriad Pro"/>
              </a:rPr>
              <a:t>References</a:t>
            </a:r>
            <a:r>
              <a:rPr lang="en-GB" b="1" dirty="0" smtClean="0">
                <a:solidFill>
                  <a:srgbClr val="CC3300"/>
                </a:solidFill>
                <a:latin typeface="Myriad Pro"/>
                <a:cs typeface="Myriad Pro"/>
              </a:rPr>
              <a:t/>
            </a:r>
            <a:br>
              <a:rPr lang="en-GB" b="1" dirty="0" smtClean="0">
                <a:solidFill>
                  <a:srgbClr val="CC3300"/>
                </a:solidFill>
                <a:latin typeface="Myriad Pro"/>
                <a:cs typeface="Myriad Pro"/>
              </a:rPr>
            </a:b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00"/>
                </a:solidFill>
                <a:latin typeface="Myriad Pro"/>
                <a:cs typeface="Myriad Pro"/>
              </a:rPr>
              <a:t>1. C. Edwards, K. Wang, R. Zhou, B. </a:t>
            </a:r>
            <a:r>
              <a:rPr lang="en-US" dirty="0" err="1" smtClean="0">
                <a:solidFill>
                  <a:srgbClr val="000000"/>
                </a:solidFill>
                <a:latin typeface="Myriad Pro"/>
                <a:cs typeface="Myriad Pro"/>
              </a:rPr>
              <a:t>Bhaduri</a:t>
            </a:r>
            <a:r>
              <a:rPr lang="en-US" dirty="0" smtClean="0">
                <a:solidFill>
                  <a:srgbClr val="000000"/>
                </a:solidFill>
                <a:latin typeface="Myriad Pro"/>
                <a:cs typeface="Myriad Pro"/>
              </a:rPr>
              <a:t>, G. </a:t>
            </a:r>
            <a:r>
              <a:rPr lang="en-US" dirty="0" err="1" smtClean="0">
                <a:solidFill>
                  <a:srgbClr val="000000"/>
                </a:solidFill>
                <a:latin typeface="Myriad Pro"/>
                <a:cs typeface="Myriad Pro"/>
              </a:rPr>
              <a:t>Popescu</a:t>
            </a:r>
            <a:r>
              <a:rPr lang="en-US" dirty="0" smtClean="0">
                <a:solidFill>
                  <a:srgbClr val="000000"/>
                </a:solidFill>
                <a:latin typeface="Myriad Pro"/>
                <a:cs typeface="Myriad Pro"/>
              </a:rPr>
              <a:t>, and L. Goddard, “Digital projection photochemical etching defines gray-scale features,” Opt. Express 21(11), 13547-13554 (2013).</a:t>
            </a:r>
          </a:p>
          <a:p>
            <a:r>
              <a:rPr lang="en-US" dirty="0" smtClean="0">
                <a:solidFill>
                  <a:srgbClr val="000000"/>
                </a:solidFill>
                <a:latin typeface="Myriad Pro"/>
                <a:cs typeface="Myriad Pro"/>
              </a:rPr>
              <a:t>2. </a:t>
            </a:r>
            <a:r>
              <a:rPr lang="en-US" dirty="0" smtClean="0">
                <a:solidFill>
                  <a:srgbClr val="000000"/>
                </a:solidFill>
              </a:rPr>
              <a:t>C. Edwards, A. </a:t>
            </a:r>
            <a:r>
              <a:rPr lang="en-US" dirty="0" err="1" smtClean="0">
                <a:solidFill>
                  <a:srgbClr val="000000"/>
                </a:solidFill>
              </a:rPr>
              <a:t>Arbabi</a:t>
            </a:r>
            <a:r>
              <a:rPr lang="en-US" dirty="0" smtClean="0">
                <a:solidFill>
                  <a:srgbClr val="000000"/>
                </a:solidFill>
              </a:rPr>
              <a:t>, G. </a:t>
            </a:r>
            <a:r>
              <a:rPr lang="en-US" dirty="0" err="1" smtClean="0">
                <a:solidFill>
                  <a:srgbClr val="000000"/>
                </a:solidFill>
              </a:rPr>
              <a:t>Popescu</a:t>
            </a:r>
            <a:r>
              <a:rPr lang="en-US" dirty="0" smtClean="0">
                <a:solidFill>
                  <a:srgbClr val="000000"/>
                </a:solidFill>
              </a:rPr>
              <a:t>, and L. Goddard, “Optically monitoring and controlling </a:t>
            </a:r>
            <a:r>
              <a:rPr lang="en-US" dirty="0" err="1" smtClean="0">
                <a:solidFill>
                  <a:srgbClr val="000000"/>
                </a:solidFill>
              </a:rPr>
              <a:t>nanoscale</a:t>
            </a:r>
            <a:r>
              <a:rPr lang="en-US" dirty="0" smtClean="0">
                <a:solidFill>
                  <a:srgbClr val="000000"/>
                </a:solidFill>
              </a:rPr>
              <a:t> topography during semiconductor etching,” Nature- Light: Science &amp; Applications, 1(e30), (2012).</a:t>
            </a:r>
          </a:p>
          <a:p>
            <a:r>
              <a:rPr lang="en-US" dirty="0" smtClean="0">
                <a:solidFill>
                  <a:srgbClr val="000000"/>
                </a:solidFill>
                <a:latin typeface="Myriad Pro"/>
                <a:cs typeface="Myriad Pro"/>
              </a:rPr>
              <a:t>3. D. </a:t>
            </a:r>
            <a:r>
              <a:rPr lang="en-US" dirty="0" err="1" smtClean="0">
                <a:solidFill>
                  <a:srgbClr val="000000"/>
                </a:solidFill>
                <a:latin typeface="Myriad Pro"/>
                <a:cs typeface="Myriad Pro"/>
              </a:rPr>
              <a:t>Starosvetsky</a:t>
            </a:r>
            <a:r>
              <a:rPr lang="en-US" dirty="0" smtClean="0">
                <a:solidFill>
                  <a:srgbClr val="000000"/>
                </a:solidFill>
                <a:latin typeface="Myriad Pro"/>
                <a:cs typeface="Myriad Pro"/>
              </a:rPr>
              <a:t>, M. </a:t>
            </a:r>
            <a:r>
              <a:rPr lang="en-US" dirty="0" err="1" smtClean="0">
                <a:solidFill>
                  <a:srgbClr val="000000"/>
                </a:solidFill>
                <a:latin typeface="Myriad Pro"/>
                <a:cs typeface="Myriad Pro"/>
              </a:rPr>
              <a:t>Kovler</a:t>
            </a:r>
            <a:r>
              <a:rPr lang="en-US" dirty="0" smtClean="0">
                <a:solidFill>
                  <a:srgbClr val="000000"/>
                </a:solidFill>
                <a:latin typeface="Myriad Pro"/>
                <a:cs typeface="Myriad Pro"/>
              </a:rPr>
              <a:t>, and J. </a:t>
            </a:r>
            <a:r>
              <a:rPr lang="en-US" dirty="0" err="1" smtClean="0">
                <a:solidFill>
                  <a:srgbClr val="000000"/>
                </a:solidFill>
                <a:latin typeface="Myriad Pro"/>
                <a:cs typeface="Myriad Pro"/>
              </a:rPr>
              <a:t>Yahalom</a:t>
            </a:r>
            <a:r>
              <a:rPr lang="en-US" dirty="0" smtClean="0">
                <a:solidFill>
                  <a:srgbClr val="000000"/>
                </a:solidFill>
                <a:latin typeface="Myriad Pro"/>
                <a:cs typeface="Myriad Pro"/>
              </a:rPr>
              <a:t>, “Electrochemical etching of silicon in aqueous solution: SPIE Vol. 3680, 1083-1090 (1999).</a:t>
            </a:r>
          </a:p>
          <a:p>
            <a:r>
              <a:rPr lang="en-US" dirty="0" smtClean="0">
                <a:solidFill>
                  <a:srgbClr val="000000"/>
                </a:solidFill>
                <a:latin typeface="Myriad Pro"/>
                <a:cs typeface="Myriad Pro"/>
              </a:rPr>
              <a:t>4.  H. Seidel, L. </a:t>
            </a:r>
            <a:r>
              <a:rPr lang="en-US" dirty="0" err="1" smtClean="0">
                <a:solidFill>
                  <a:srgbClr val="000000"/>
                </a:solidFill>
                <a:latin typeface="Myriad Pro"/>
                <a:cs typeface="Myriad Pro"/>
              </a:rPr>
              <a:t>Csepregi</a:t>
            </a:r>
            <a:r>
              <a:rPr lang="en-US" dirty="0" smtClean="0">
                <a:solidFill>
                  <a:srgbClr val="000000"/>
                </a:solidFill>
                <a:latin typeface="Myriad Pro"/>
                <a:cs typeface="Myriad Pro"/>
              </a:rPr>
              <a:t>, A. </a:t>
            </a:r>
            <a:r>
              <a:rPr lang="en-US" dirty="0" err="1" smtClean="0">
                <a:solidFill>
                  <a:srgbClr val="000000"/>
                </a:solidFill>
                <a:latin typeface="Myriad Pro"/>
                <a:cs typeface="Myriad Pro"/>
              </a:rPr>
              <a:t>Heuberger</a:t>
            </a:r>
            <a:r>
              <a:rPr lang="en-US" dirty="0" smtClean="0">
                <a:solidFill>
                  <a:srgbClr val="000000"/>
                </a:solidFill>
                <a:latin typeface="Myriad Pro"/>
                <a:cs typeface="Myriad Pro"/>
              </a:rPr>
              <a:t>, and H. </a:t>
            </a:r>
            <a:r>
              <a:rPr lang="en-US" dirty="0" err="1" smtClean="0">
                <a:solidFill>
                  <a:srgbClr val="000000"/>
                </a:solidFill>
                <a:latin typeface="Myriad Pro"/>
                <a:cs typeface="Myriad Pro"/>
              </a:rPr>
              <a:t>Baumgartel</a:t>
            </a:r>
            <a:r>
              <a:rPr lang="en-US" dirty="0" smtClean="0">
                <a:solidFill>
                  <a:srgbClr val="000000"/>
                </a:solidFill>
                <a:latin typeface="Myriad Pro"/>
                <a:cs typeface="Myriad Pro"/>
              </a:rPr>
              <a:t>, “Anisotropic Etching of Crystalline Silicon in Alkaline Solutions” J. </a:t>
            </a:r>
            <a:r>
              <a:rPr lang="en-US" dirty="0" err="1" smtClean="0">
                <a:solidFill>
                  <a:srgbClr val="000000"/>
                </a:solidFill>
                <a:latin typeface="Myriad Pro"/>
                <a:cs typeface="Myriad Pro"/>
              </a:rPr>
              <a:t>Electrochem</a:t>
            </a:r>
            <a:r>
              <a:rPr lang="en-US" dirty="0" smtClean="0">
                <a:solidFill>
                  <a:srgbClr val="000000"/>
                </a:solidFill>
                <a:latin typeface="Myriad Pro"/>
                <a:cs typeface="Myriad Pro"/>
              </a:rPr>
              <a:t>. Soc., 137 (11) 3612-3626 (1990).</a:t>
            </a:r>
            <a:endParaRPr lang="en-GB" dirty="0" smtClean="0">
              <a:solidFill>
                <a:srgbClr val="000000"/>
              </a:solidFill>
              <a:latin typeface="Myriad Pro"/>
              <a:cs typeface="Myriad Pro"/>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Acknowledgments</a:t>
            </a:r>
            <a:endParaRPr lang="en-US" dirty="0">
              <a:solidFill>
                <a:srgbClr val="FF6600"/>
              </a:solidFill>
            </a:endParaRPr>
          </a:p>
        </p:txBody>
      </p:sp>
      <p:sp>
        <p:nvSpPr>
          <p:cNvPr id="3" name="Content Placeholder 2"/>
          <p:cNvSpPr>
            <a:spLocks noGrp="1"/>
          </p:cNvSpPr>
          <p:nvPr>
            <p:ph idx="1"/>
          </p:nvPr>
        </p:nvSpPr>
        <p:spPr>
          <a:xfrm>
            <a:off x="457200" y="1417638"/>
            <a:ext cx="8686800" cy="4230438"/>
          </a:xfrm>
        </p:spPr>
        <p:txBody>
          <a:bodyPr>
            <a:normAutofit fontScale="55000" lnSpcReduction="20000"/>
          </a:bodyPr>
          <a:lstStyle/>
          <a:p>
            <a:r>
              <a:rPr lang="en-US" b="1" dirty="0" smtClean="0">
                <a:solidFill>
                  <a:srgbClr val="000000"/>
                </a:solidFill>
              </a:rPr>
              <a:t>Financial support was provided by the National Science Foundation under grant #NSF EEC 14-07194 RET.</a:t>
            </a:r>
          </a:p>
          <a:p>
            <a:endParaRPr lang="en-US" dirty="0" smtClean="0">
              <a:solidFill>
                <a:srgbClr val="000000"/>
              </a:solidFill>
              <a:latin typeface="Myriad Pro"/>
              <a:cs typeface="Myriad Pro"/>
            </a:endParaRPr>
          </a:p>
          <a:p>
            <a:r>
              <a:rPr lang="en-US" dirty="0" smtClean="0">
                <a:solidFill>
                  <a:srgbClr val="000000"/>
                </a:solidFill>
                <a:latin typeface="Myriad Pro"/>
                <a:cs typeface="Myriad Pro"/>
              </a:rPr>
              <a:t>Personally, I would like to thank my research mentor, </a:t>
            </a:r>
            <a:r>
              <a:rPr lang="en-US" dirty="0" err="1" smtClean="0">
                <a:solidFill>
                  <a:srgbClr val="000000"/>
                </a:solidFill>
                <a:latin typeface="Myriad Pro"/>
                <a:cs typeface="Myriad Pro"/>
              </a:rPr>
              <a:t>Kaiyuan</a:t>
            </a:r>
            <a:r>
              <a:rPr lang="en-US" dirty="0" smtClean="0">
                <a:solidFill>
                  <a:srgbClr val="000000"/>
                </a:solidFill>
                <a:latin typeface="Myriad Pro"/>
                <a:cs typeface="Myriad Pro"/>
              </a:rPr>
              <a:t> Wang for his patience and expertise and my research advisor, </a:t>
            </a:r>
            <a:r>
              <a:rPr lang="en-US" dirty="0" err="1" smtClean="0">
                <a:solidFill>
                  <a:srgbClr val="000000"/>
                </a:solidFill>
                <a:latin typeface="Myriad Pro"/>
                <a:cs typeface="Myriad Pro"/>
              </a:rPr>
              <a:t>Lynford</a:t>
            </a:r>
            <a:r>
              <a:rPr lang="en-US" dirty="0" smtClean="0">
                <a:solidFill>
                  <a:srgbClr val="000000"/>
                </a:solidFill>
                <a:latin typeface="Myriad Pro"/>
                <a:cs typeface="Myriad Pro"/>
              </a:rPr>
              <a:t> Goddard for devising this project and providing resources and guidance. Additionally, Dr. </a:t>
            </a:r>
            <a:r>
              <a:rPr lang="en-US" dirty="0" err="1" smtClean="0">
                <a:solidFill>
                  <a:srgbClr val="000000"/>
                </a:solidFill>
                <a:latin typeface="Myriad Pro"/>
                <a:cs typeface="Myriad Pro"/>
              </a:rPr>
              <a:t>Glennys</a:t>
            </a:r>
            <a:r>
              <a:rPr lang="en-US" dirty="0" smtClean="0">
                <a:solidFill>
                  <a:srgbClr val="000000"/>
                </a:solidFill>
                <a:latin typeface="Myriad Pro"/>
                <a:cs typeface="Myriad Pro"/>
              </a:rPr>
              <a:t> </a:t>
            </a:r>
            <a:r>
              <a:rPr lang="en-US" dirty="0" err="1" smtClean="0">
                <a:solidFill>
                  <a:srgbClr val="000000"/>
                </a:solidFill>
                <a:latin typeface="Myriad Pro"/>
                <a:cs typeface="Myriad Pro"/>
              </a:rPr>
              <a:t>Mensing</a:t>
            </a:r>
            <a:r>
              <a:rPr lang="en-US" dirty="0" smtClean="0">
                <a:solidFill>
                  <a:srgbClr val="000000"/>
                </a:solidFill>
                <a:latin typeface="Myriad Pro"/>
                <a:cs typeface="Myriad Pro"/>
              </a:rPr>
              <a:t> was very helpful as a consultant on experimental procedures. I would also like to thank the staff at the Micro and Nanotechnology Laboratory (MNTL) for hosting our RET experience, especially Carrie </a:t>
            </a:r>
            <a:r>
              <a:rPr lang="en-US" dirty="0" err="1" smtClean="0">
                <a:solidFill>
                  <a:srgbClr val="000000"/>
                </a:solidFill>
                <a:latin typeface="Myriad Pro"/>
                <a:cs typeface="Myriad Pro"/>
              </a:rPr>
              <a:t>Kouadio</a:t>
            </a:r>
            <a:r>
              <a:rPr lang="en-US" dirty="0" smtClean="0">
                <a:solidFill>
                  <a:srgbClr val="000000"/>
                </a:solidFill>
                <a:latin typeface="Myriad Pro"/>
                <a:cs typeface="Myriad Pro"/>
              </a:rPr>
              <a:t> and Dot Gordon.  Also, the three other RET teachers, David </a:t>
            </a:r>
            <a:r>
              <a:rPr lang="en-US" dirty="0" err="1" smtClean="0">
                <a:solidFill>
                  <a:srgbClr val="000000"/>
                </a:solidFill>
                <a:latin typeface="Myriad Pro"/>
                <a:cs typeface="Myriad Pro"/>
              </a:rPr>
              <a:t>Bergandine</a:t>
            </a:r>
            <a:r>
              <a:rPr lang="en-US" dirty="0" smtClean="0">
                <a:solidFill>
                  <a:srgbClr val="000000"/>
                </a:solidFill>
                <a:latin typeface="Myriad Pro"/>
                <a:cs typeface="Myriad Pro"/>
              </a:rPr>
              <a:t>, Dan Reid, and Aubrey </a:t>
            </a:r>
            <a:r>
              <a:rPr lang="en-US" dirty="0" err="1" smtClean="0">
                <a:solidFill>
                  <a:srgbClr val="000000"/>
                </a:solidFill>
                <a:latin typeface="Myriad Pro"/>
                <a:cs typeface="Myriad Pro"/>
              </a:rPr>
              <a:t>Wachtel</a:t>
            </a:r>
            <a:r>
              <a:rPr lang="en-US" dirty="0" smtClean="0">
                <a:solidFill>
                  <a:srgbClr val="000000"/>
                </a:solidFill>
                <a:latin typeface="Myriad Pro"/>
                <a:cs typeface="Myriad Pro"/>
              </a:rPr>
              <a:t> for their support and collegiality.  Furthermore, I thank my principal, Shannon Cheek, at Mahomet-Seymour High School, for his support of my participation in the RET program. Finally, I’d like to thank my wife Annette, and my son Austin, for giving up their time with me this summer so I could go play in the lab.</a:t>
            </a:r>
          </a:p>
          <a:p>
            <a:pPr>
              <a:buNone/>
            </a:pPr>
            <a:endParaRPr lang="en-US" b="1" dirty="0" smtClean="0">
              <a:solidFill>
                <a:srgbClr val="000000"/>
              </a:solidFill>
              <a:latin typeface="Myriad Pro"/>
              <a:cs typeface="Myriad Pro"/>
            </a:endParaRPr>
          </a:p>
          <a:p>
            <a:r>
              <a:rPr lang="en-US" b="1" dirty="0" smtClean="0">
                <a:solidFill>
                  <a:srgbClr val="000000"/>
                </a:solidFill>
                <a:latin typeface="Myriad Pro"/>
                <a:cs typeface="Myriad Pro"/>
              </a:rPr>
              <a:t>For more information, contact Terry Koker, </a:t>
            </a:r>
            <a:r>
              <a:rPr lang="en-US" b="1" dirty="0" smtClean="0">
                <a:solidFill>
                  <a:srgbClr val="000000"/>
                </a:solidFill>
                <a:latin typeface="Myriad Pro"/>
                <a:cs typeface="Myriad Pro"/>
                <a:hlinkClick r:id="rId2"/>
              </a:rPr>
              <a:t>tkoker@ms.k12.il.us</a:t>
            </a:r>
            <a:endParaRPr lang="en-GB" b="1" dirty="0" smtClean="0">
              <a:solidFill>
                <a:srgbClr val="000000"/>
              </a:solidFill>
              <a:latin typeface="Myriad Pro"/>
              <a:cs typeface="Myriad Pro"/>
            </a:endParaRPr>
          </a:p>
          <a:p>
            <a:pPr>
              <a:spcBef>
                <a:spcPct val="50000"/>
              </a:spcBef>
              <a:buNone/>
            </a:pPr>
            <a:endParaRPr lang="en-US" dirty="0"/>
          </a:p>
        </p:txBody>
      </p:sp>
      <p:pic>
        <p:nvPicPr>
          <p:cNvPr id="4" name="Picture 3" descr="nsf_logo.png"/>
          <p:cNvPicPr>
            <a:picLocks noChangeAspect="1"/>
          </p:cNvPicPr>
          <p:nvPr/>
        </p:nvPicPr>
        <p:blipFill>
          <a:blip r:embed="rId3"/>
          <a:stretch>
            <a:fillRect/>
          </a:stretch>
        </p:blipFill>
        <p:spPr>
          <a:xfrm>
            <a:off x="0" y="5847900"/>
            <a:ext cx="4873207" cy="882647"/>
          </a:xfrm>
          <a:prstGeom prst="rect">
            <a:avLst/>
          </a:prstGeom>
        </p:spPr>
      </p:pic>
      <p:pic>
        <p:nvPicPr>
          <p:cNvPr id="5" name="Picture 4" descr="images.jpeg"/>
          <p:cNvPicPr>
            <a:picLocks noChangeAspect="1"/>
          </p:cNvPicPr>
          <p:nvPr/>
        </p:nvPicPr>
        <p:blipFill>
          <a:blip r:embed="rId4"/>
          <a:stretch>
            <a:fillRect/>
          </a:stretch>
        </p:blipFill>
        <p:spPr>
          <a:xfrm>
            <a:off x="5110920" y="5648076"/>
            <a:ext cx="4033080" cy="12099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Principles of Semiconductor Fabrication</a:t>
            </a:r>
            <a:endParaRPr lang="en-US" dirty="0">
              <a:solidFill>
                <a:srgbClr val="FF6600"/>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latin typeface="Myriad Pro"/>
                <a:cs typeface="Myriad Pro"/>
              </a:rPr>
              <a:t>Doping </a:t>
            </a:r>
            <a:r>
              <a:rPr lang="en-US" dirty="0" err="1" smtClean="0">
                <a:solidFill>
                  <a:srgbClr val="000000"/>
                </a:solidFill>
                <a:latin typeface="Myriad Pro"/>
                <a:cs typeface="Myriad Pro"/>
              </a:rPr>
              <a:t>p</a:t>
            </a:r>
            <a:r>
              <a:rPr lang="en-US" dirty="0" smtClean="0">
                <a:solidFill>
                  <a:srgbClr val="000000"/>
                </a:solidFill>
                <a:latin typeface="Myriad Pro"/>
                <a:cs typeface="Myriad Pro"/>
              </a:rPr>
              <a:t>-type or </a:t>
            </a:r>
            <a:r>
              <a:rPr lang="en-US" dirty="0" err="1" smtClean="0">
                <a:solidFill>
                  <a:srgbClr val="000000"/>
                </a:solidFill>
                <a:latin typeface="Myriad Pro"/>
                <a:cs typeface="Myriad Pro"/>
              </a:rPr>
              <a:t>n</a:t>
            </a:r>
            <a:r>
              <a:rPr lang="en-US" dirty="0" smtClean="0">
                <a:solidFill>
                  <a:srgbClr val="000000"/>
                </a:solidFill>
                <a:latin typeface="Myriad Pro"/>
                <a:cs typeface="Myriad Pro"/>
              </a:rPr>
              <a:t>-type</a:t>
            </a:r>
            <a:endParaRPr lang="en-US" dirty="0" smtClean="0">
              <a:solidFill>
                <a:srgbClr val="000000"/>
              </a:solidFill>
              <a:latin typeface="Myriad Pro"/>
              <a:cs typeface="Myriad Pro"/>
            </a:endParaRPr>
          </a:p>
          <a:p>
            <a:r>
              <a:rPr lang="en-US" dirty="0" smtClean="0">
                <a:solidFill>
                  <a:srgbClr val="000000"/>
                </a:solidFill>
                <a:latin typeface="Myriad Pro"/>
                <a:cs typeface="Myriad Pro"/>
              </a:rPr>
              <a:t>Etching a pattern with </a:t>
            </a:r>
            <a:r>
              <a:rPr lang="en-US" dirty="0" err="1" smtClean="0">
                <a:solidFill>
                  <a:srgbClr val="000000"/>
                </a:solidFill>
                <a:latin typeface="Myriad Pro"/>
                <a:cs typeface="Myriad Pro"/>
              </a:rPr>
              <a:t>photoresist</a:t>
            </a:r>
            <a:endParaRPr lang="en-US" dirty="0" smtClean="0">
              <a:solidFill>
                <a:srgbClr val="000000"/>
              </a:solidFill>
              <a:latin typeface="Myriad Pro"/>
              <a:cs typeface="Myriad Pro"/>
            </a:endParaRPr>
          </a:p>
          <a:p>
            <a:pPr>
              <a:buNone/>
            </a:pPr>
            <a:r>
              <a:rPr lang="en-US" dirty="0" smtClean="0">
                <a:solidFill>
                  <a:srgbClr val="000000"/>
                </a:solidFill>
                <a:latin typeface="Myriad Pro"/>
                <a:cs typeface="Myriad Pro"/>
                <a:hlinkClick r:id="rId3"/>
              </a:rPr>
              <a:t>Intel you tube video</a:t>
            </a:r>
            <a:endParaRPr lang="en-US" dirty="0" smtClean="0">
              <a:solidFill>
                <a:srgbClr val="000000"/>
              </a:solidFill>
              <a:latin typeface="Myriad Pro"/>
              <a:cs typeface="Myriad Pro"/>
            </a:endParaRPr>
          </a:p>
        </p:txBody>
      </p:sp>
      <p:pic>
        <p:nvPicPr>
          <p:cNvPr id="5" name="Picture 4"/>
          <p:cNvPicPr>
            <a:picLocks noChangeAspect="1"/>
          </p:cNvPicPr>
          <p:nvPr/>
        </p:nvPicPr>
        <p:blipFill>
          <a:blip r:embed="rId4"/>
          <a:stretch>
            <a:fillRect/>
          </a:stretch>
        </p:blipFill>
        <p:spPr>
          <a:xfrm>
            <a:off x="3966450" y="3360828"/>
            <a:ext cx="4942385" cy="3261974"/>
          </a:xfrm>
          <a:prstGeom prst="rect">
            <a:avLst/>
          </a:prstGeom>
        </p:spPr>
      </p:pic>
      <p:pic>
        <p:nvPicPr>
          <p:cNvPr id="6" name="Picture 5" descr="images.jpeg"/>
          <p:cNvPicPr>
            <a:picLocks noChangeAspect="1"/>
          </p:cNvPicPr>
          <p:nvPr/>
        </p:nvPicPr>
        <p:blipFill>
          <a:blip r:embed="rId5"/>
          <a:stretch>
            <a:fillRect/>
          </a:stretch>
        </p:blipFill>
        <p:spPr>
          <a:xfrm>
            <a:off x="139186" y="3606378"/>
            <a:ext cx="3639132" cy="29064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rPr>
              <a:t>Doping </a:t>
            </a:r>
            <a:r>
              <a:rPr lang="en-US" dirty="0" err="1" smtClean="0">
                <a:solidFill>
                  <a:srgbClr val="FF6600"/>
                </a:solidFill>
              </a:rPr>
              <a:t>p</a:t>
            </a:r>
            <a:r>
              <a:rPr lang="en-US" dirty="0" smtClean="0">
                <a:solidFill>
                  <a:srgbClr val="FF6600"/>
                </a:solidFill>
              </a:rPr>
              <a:t>-type or </a:t>
            </a:r>
            <a:r>
              <a:rPr lang="en-US" dirty="0" err="1" smtClean="0">
                <a:solidFill>
                  <a:srgbClr val="FF6600"/>
                </a:solidFill>
              </a:rPr>
              <a:t>n</a:t>
            </a:r>
            <a:r>
              <a:rPr lang="en-US" dirty="0" smtClean="0">
                <a:solidFill>
                  <a:srgbClr val="FF6600"/>
                </a:solidFill>
              </a:rPr>
              <a:t>-type</a:t>
            </a:r>
            <a:endParaRPr lang="en-US" dirty="0">
              <a:solidFill>
                <a:srgbClr val="FF6600"/>
              </a:solidFill>
            </a:endParaRPr>
          </a:p>
        </p:txBody>
      </p:sp>
      <p:pic>
        <p:nvPicPr>
          <p:cNvPr id="9" name="Picture 8" descr="bandd.gif"/>
          <p:cNvPicPr>
            <a:picLocks noChangeAspect="1"/>
          </p:cNvPicPr>
          <p:nvPr/>
        </p:nvPicPr>
        <p:blipFill>
          <a:blip r:embed="rId2"/>
          <a:srcRect l="53321" t="8656"/>
          <a:stretch>
            <a:fillRect/>
          </a:stretch>
        </p:blipFill>
        <p:spPr>
          <a:xfrm>
            <a:off x="0" y="1417638"/>
            <a:ext cx="4825328" cy="3550489"/>
          </a:xfrm>
          <a:prstGeom prst="rect">
            <a:avLst/>
          </a:prstGeom>
        </p:spPr>
      </p:pic>
      <p:pic>
        <p:nvPicPr>
          <p:cNvPr id="10" name="Picture 9" descr="a-level-physics-notes-electronics-n-and-p-type-semiconductors-html-3dfcfd0d.gif"/>
          <p:cNvPicPr>
            <a:picLocks noChangeAspect="1"/>
          </p:cNvPicPr>
          <p:nvPr/>
        </p:nvPicPr>
        <p:blipFill>
          <a:blip r:embed="rId3"/>
          <a:stretch>
            <a:fillRect/>
          </a:stretch>
        </p:blipFill>
        <p:spPr>
          <a:xfrm>
            <a:off x="4805007" y="2485936"/>
            <a:ext cx="4338993" cy="2155317"/>
          </a:xfrm>
          <a:prstGeom prst="rect">
            <a:avLst/>
          </a:prstGeom>
        </p:spPr>
      </p:pic>
      <p:sp>
        <p:nvSpPr>
          <p:cNvPr id="11" name="TextBox 10"/>
          <p:cNvSpPr txBox="1"/>
          <p:nvPr/>
        </p:nvSpPr>
        <p:spPr>
          <a:xfrm>
            <a:off x="346786" y="4968126"/>
            <a:ext cx="4458222" cy="1209757"/>
          </a:xfrm>
          <a:prstGeom prst="rect">
            <a:avLst/>
          </a:prstGeom>
          <a:noFill/>
        </p:spPr>
        <p:txBody>
          <a:bodyPr wrap="square" rtlCol="0">
            <a:spAutoFit/>
          </a:bodyPr>
          <a:lstStyle/>
          <a:p>
            <a:r>
              <a:rPr lang="en-US" dirty="0" err="1" smtClean="0"/>
              <a:t>Undoped</a:t>
            </a:r>
            <a:r>
              <a:rPr lang="en-US" dirty="0" smtClean="0"/>
              <a:t> silicon at room temperature has</a:t>
            </a:r>
          </a:p>
          <a:p>
            <a:r>
              <a:rPr lang="en-US" dirty="0" smtClean="0"/>
              <a:t>some electrons in the conduction band and </a:t>
            </a:r>
          </a:p>
          <a:p>
            <a:r>
              <a:rPr lang="en-US" dirty="0" smtClean="0"/>
              <a:t>holes in the valence band for carrying electricity.</a:t>
            </a:r>
            <a:endParaRPr lang="en-US" dirty="0"/>
          </a:p>
        </p:txBody>
      </p:sp>
      <p:sp>
        <p:nvSpPr>
          <p:cNvPr id="12" name="TextBox 11"/>
          <p:cNvSpPr txBox="1"/>
          <p:nvPr/>
        </p:nvSpPr>
        <p:spPr>
          <a:xfrm>
            <a:off x="4825328" y="4968127"/>
            <a:ext cx="4125724" cy="1477328"/>
          </a:xfrm>
          <a:prstGeom prst="rect">
            <a:avLst/>
          </a:prstGeom>
          <a:noFill/>
        </p:spPr>
        <p:txBody>
          <a:bodyPr wrap="none" rtlCol="0">
            <a:spAutoFit/>
          </a:bodyPr>
          <a:lstStyle/>
          <a:p>
            <a:r>
              <a:rPr lang="en-US" dirty="0" smtClean="0"/>
              <a:t>Doped silicon has extra electrons in the </a:t>
            </a:r>
          </a:p>
          <a:p>
            <a:r>
              <a:rPr lang="en-US" dirty="0" smtClean="0"/>
              <a:t>conduction band (</a:t>
            </a:r>
            <a:r>
              <a:rPr lang="en-US" dirty="0" err="1" smtClean="0"/>
              <a:t>n</a:t>
            </a:r>
            <a:r>
              <a:rPr lang="en-US" dirty="0" smtClean="0"/>
              <a:t>-type) or extra holes in </a:t>
            </a:r>
          </a:p>
          <a:p>
            <a:r>
              <a:rPr lang="en-US" dirty="0" smtClean="0"/>
              <a:t>the valence band (</a:t>
            </a:r>
            <a:r>
              <a:rPr lang="en-US" dirty="0" err="1" smtClean="0"/>
              <a:t>p</a:t>
            </a:r>
            <a:r>
              <a:rPr lang="en-US" dirty="0" smtClean="0"/>
              <a:t>-type), increasing </a:t>
            </a:r>
          </a:p>
          <a:p>
            <a:r>
              <a:rPr lang="en-US" dirty="0" smtClean="0"/>
              <a:t>conductivity.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rPr>
              <a:t>Etching a Pattern with </a:t>
            </a:r>
            <a:r>
              <a:rPr lang="en-US" dirty="0" err="1" smtClean="0">
                <a:solidFill>
                  <a:srgbClr val="FF6600"/>
                </a:solidFill>
              </a:rPr>
              <a:t>Photoresist</a:t>
            </a:r>
            <a:endParaRPr lang="en-US" dirty="0">
              <a:solidFill>
                <a:srgbClr val="FF6600"/>
              </a:solidFill>
            </a:endParaRPr>
          </a:p>
        </p:txBody>
      </p:sp>
      <p:pic>
        <p:nvPicPr>
          <p:cNvPr id="3" name="Picture 2" descr="lithobasics_clip_image004.gif"/>
          <p:cNvPicPr>
            <a:picLocks noChangeAspect="1"/>
          </p:cNvPicPr>
          <p:nvPr/>
        </p:nvPicPr>
        <p:blipFill>
          <a:blip r:embed="rId2"/>
          <a:stretch>
            <a:fillRect/>
          </a:stretch>
        </p:blipFill>
        <p:spPr>
          <a:xfrm>
            <a:off x="2285999" y="1501774"/>
            <a:ext cx="4549463" cy="497746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Alternative </a:t>
            </a:r>
            <a:r>
              <a:rPr lang="en-US" dirty="0" smtClean="0">
                <a:solidFill>
                  <a:srgbClr val="FF6600"/>
                </a:solidFill>
              </a:rPr>
              <a:t>PCEP</a:t>
            </a:r>
            <a:r>
              <a:rPr lang="en-US" dirty="0" smtClean="0">
                <a:solidFill>
                  <a:srgbClr val="FF6600"/>
                </a:solidFill>
              </a:rPr>
              <a:t> </a:t>
            </a:r>
            <a:r>
              <a:rPr lang="en-US" dirty="0" smtClean="0">
                <a:solidFill>
                  <a:srgbClr val="FF6600"/>
                </a:solidFill>
              </a:rPr>
              <a:t>Technique</a:t>
            </a:r>
            <a:endParaRPr lang="en-US" dirty="0">
              <a:solidFill>
                <a:srgbClr val="FF6600"/>
              </a:solidFill>
            </a:endParaRPr>
          </a:p>
        </p:txBody>
      </p:sp>
      <p:sp>
        <p:nvSpPr>
          <p:cNvPr id="12" name="Rectangle 11"/>
          <p:cNvSpPr/>
          <p:nvPr/>
        </p:nvSpPr>
        <p:spPr>
          <a:xfrm>
            <a:off x="23317200" y="24384000"/>
            <a:ext cx="1693552" cy="8230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a:off x="4781689" y="3339821"/>
            <a:ext cx="1363957" cy="6742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Right Bracket 13"/>
          <p:cNvSpPr/>
          <p:nvPr/>
        </p:nvSpPr>
        <p:spPr>
          <a:xfrm>
            <a:off x="6145646" y="3488780"/>
            <a:ext cx="45719" cy="297918"/>
          </a:xfrm>
          <a:prstGeom prst="rightBracke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6" name="Straight Connector 15"/>
          <p:cNvCxnSpPr>
            <a:stCxn id="14" idx="0"/>
          </p:cNvCxnSpPr>
          <p:nvPr/>
        </p:nvCxnSpPr>
        <p:spPr>
          <a:xfrm rot="16200000" flipH="1">
            <a:off x="6537587" y="3096838"/>
            <a:ext cx="1588" cy="783883"/>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a:stCxn id="14" idx="1"/>
          </p:cNvCxnSpPr>
          <p:nvPr/>
        </p:nvCxnSpPr>
        <p:spPr>
          <a:xfrm rot="5400000" flipH="1" flipV="1">
            <a:off x="6537984" y="3394360"/>
            <a:ext cx="1588" cy="784677"/>
          </a:xfrm>
          <a:prstGeom prst="line">
            <a:avLst/>
          </a:prstGeom>
        </p:spPr>
        <p:style>
          <a:lnRef idx="2">
            <a:schemeClr val="accent2"/>
          </a:lnRef>
          <a:fillRef idx="0">
            <a:schemeClr val="accent2"/>
          </a:fillRef>
          <a:effectRef idx="1">
            <a:schemeClr val="accent2"/>
          </a:effectRef>
          <a:fontRef idx="minor">
            <a:schemeClr val="tx1"/>
          </a:fontRef>
        </p:style>
      </p:cxnSp>
      <p:sp>
        <p:nvSpPr>
          <p:cNvPr id="19" name="Oval 18"/>
          <p:cNvSpPr/>
          <p:nvPr/>
        </p:nvSpPr>
        <p:spPr>
          <a:xfrm>
            <a:off x="6821770" y="3339821"/>
            <a:ext cx="218694" cy="6742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16200000" flipH="1">
            <a:off x="7316208" y="3104484"/>
            <a:ext cx="199178" cy="969359"/>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V="1">
            <a:off x="6930323" y="3688753"/>
            <a:ext cx="970154" cy="98742"/>
          </a:xfrm>
          <a:prstGeom prst="line">
            <a:avLst/>
          </a:prstGeom>
        </p:spPr>
        <p:style>
          <a:lnRef idx="2">
            <a:schemeClr val="accent2"/>
          </a:lnRef>
          <a:fillRef idx="0">
            <a:schemeClr val="accent2"/>
          </a:fillRef>
          <a:effectRef idx="1">
            <a:schemeClr val="accent2"/>
          </a:effectRef>
          <a:fontRef idx="minor">
            <a:schemeClr val="tx1"/>
          </a:fontRef>
        </p:style>
      </p:cxnSp>
      <p:sp>
        <p:nvSpPr>
          <p:cNvPr id="24" name="Round Same Side Corner Rectangle 23"/>
          <p:cNvSpPr/>
          <p:nvPr/>
        </p:nvSpPr>
        <p:spPr>
          <a:xfrm flipH="1" flipV="1">
            <a:off x="7572314" y="3339821"/>
            <a:ext cx="501685" cy="674236"/>
          </a:xfrm>
          <a:prstGeom prst="round2SameRect">
            <a:avLst/>
          </a:prstGeom>
          <a:gradFill flip="none" rotWithShape="1">
            <a:gsLst>
              <a:gs pos="0">
                <a:schemeClr val="accent1">
                  <a:tint val="50000"/>
                  <a:satMod val="300000"/>
                  <a:alpha val="37000"/>
                </a:schemeClr>
              </a:gs>
              <a:gs pos="35000">
                <a:schemeClr val="accent1">
                  <a:tint val="37000"/>
                  <a:satMod val="300000"/>
                  <a:alpha val="37000"/>
                </a:schemeClr>
              </a:gs>
              <a:gs pos="100000">
                <a:schemeClr val="accent1">
                  <a:tint val="15000"/>
                  <a:satMod val="350000"/>
                  <a:alpha val="37000"/>
                </a:schemeClr>
              </a:gs>
            </a:gsLst>
            <a:lin ang="162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ectangle 27"/>
          <p:cNvSpPr/>
          <p:nvPr/>
        </p:nvSpPr>
        <p:spPr>
          <a:xfrm>
            <a:off x="7900477" y="3041902"/>
            <a:ext cx="45719" cy="9721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extBox 14"/>
          <p:cNvSpPr txBox="1"/>
          <p:nvPr/>
        </p:nvSpPr>
        <p:spPr>
          <a:xfrm>
            <a:off x="457200" y="2132468"/>
            <a:ext cx="3783633" cy="1815882"/>
          </a:xfrm>
          <a:prstGeom prst="rect">
            <a:avLst/>
          </a:prstGeom>
          <a:noFill/>
        </p:spPr>
        <p:txBody>
          <a:bodyPr wrap="none" rtlCol="0">
            <a:spAutoFit/>
          </a:bodyPr>
          <a:lstStyle/>
          <a:p>
            <a:r>
              <a:rPr lang="en-US" sz="2800" dirty="0" smtClean="0"/>
              <a:t>Simplified technique </a:t>
            </a:r>
          </a:p>
          <a:p>
            <a:r>
              <a:rPr lang="en-US" sz="2800" dirty="0" smtClean="0"/>
              <a:t>taking advantage of the </a:t>
            </a:r>
          </a:p>
          <a:p>
            <a:r>
              <a:rPr lang="en-US" sz="2800" dirty="0" smtClean="0"/>
              <a:t>increased rate of etching </a:t>
            </a:r>
          </a:p>
          <a:p>
            <a:r>
              <a:rPr lang="en-US" sz="2800" dirty="0" smtClean="0"/>
              <a:t>at point of illumination.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flipH="1">
            <a:off x="576676" y="376317"/>
            <a:ext cx="8126412"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The </a:t>
            </a:r>
            <a:r>
              <a:rPr lang="en-US" dirty="0" smtClean="0">
                <a:solidFill>
                  <a:srgbClr val="FF6600"/>
                </a:solidFill>
              </a:rPr>
              <a:t>Etchant</a:t>
            </a:r>
            <a:endParaRPr lang="en-US" dirty="0">
              <a:solidFill>
                <a:srgbClr val="FF6600"/>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rPr>
              <a:t>H</a:t>
            </a:r>
            <a:r>
              <a:rPr lang="en-US" baseline="-25000" dirty="0" smtClean="0">
                <a:solidFill>
                  <a:srgbClr val="000000"/>
                </a:solidFill>
              </a:rPr>
              <a:t>2</a:t>
            </a:r>
            <a:r>
              <a:rPr lang="en-US" dirty="0" smtClean="0">
                <a:solidFill>
                  <a:srgbClr val="000000"/>
                </a:solidFill>
              </a:rPr>
              <a:t>O/KOH/Isopropyl Alcohol</a:t>
            </a:r>
          </a:p>
        </p:txBody>
      </p:sp>
      <p:pic>
        <p:nvPicPr>
          <p:cNvPr id="4" name="Picture 3"/>
          <p:cNvPicPr>
            <a:picLocks noChangeAspect="1"/>
          </p:cNvPicPr>
          <p:nvPr/>
        </p:nvPicPr>
        <p:blipFill>
          <a:blip r:embed="rId2"/>
          <a:stretch>
            <a:fillRect/>
          </a:stretch>
        </p:blipFill>
        <p:spPr>
          <a:xfrm>
            <a:off x="638658" y="2414706"/>
            <a:ext cx="1710576" cy="2714609"/>
          </a:xfrm>
          <a:prstGeom prst="rect">
            <a:avLst/>
          </a:prstGeom>
        </p:spPr>
      </p:pic>
      <p:pic>
        <p:nvPicPr>
          <p:cNvPr id="5" name="Picture 4"/>
          <p:cNvPicPr>
            <a:picLocks noChangeAspect="1"/>
          </p:cNvPicPr>
          <p:nvPr/>
        </p:nvPicPr>
        <p:blipFill>
          <a:blip r:embed="rId3"/>
          <a:stretch>
            <a:fillRect/>
          </a:stretch>
        </p:blipFill>
        <p:spPr>
          <a:xfrm>
            <a:off x="3033394" y="2414706"/>
            <a:ext cx="2453789" cy="2436509"/>
          </a:xfrm>
          <a:prstGeom prst="rect">
            <a:avLst/>
          </a:prstGeom>
        </p:spPr>
      </p:pic>
      <p:pic>
        <p:nvPicPr>
          <p:cNvPr id="6" name="Picture 5"/>
          <p:cNvPicPr>
            <a:picLocks noChangeAspect="1"/>
          </p:cNvPicPr>
          <p:nvPr/>
        </p:nvPicPr>
        <p:blipFill>
          <a:blip r:embed="rId4"/>
          <a:stretch>
            <a:fillRect/>
          </a:stretch>
        </p:blipFill>
        <p:spPr>
          <a:xfrm>
            <a:off x="5909696" y="2414706"/>
            <a:ext cx="3234304" cy="24365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Adding Bias </a:t>
            </a:r>
            <a:endParaRPr lang="en-US" dirty="0">
              <a:solidFill>
                <a:srgbClr val="FF6600"/>
              </a:solidFill>
            </a:endParaRPr>
          </a:p>
        </p:txBody>
      </p:sp>
      <p:sp>
        <p:nvSpPr>
          <p:cNvPr id="3" name="Content Placeholder 2"/>
          <p:cNvSpPr>
            <a:spLocks noGrp="1"/>
          </p:cNvSpPr>
          <p:nvPr>
            <p:ph idx="1"/>
          </p:nvPr>
        </p:nvSpPr>
        <p:spPr>
          <a:xfrm>
            <a:off x="457200" y="1600200"/>
            <a:ext cx="3432487" cy="4671763"/>
          </a:xfrm>
        </p:spPr>
        <p:txBody>
          <a:bodyPr>
            <a:noAutofit/>
          </a:bodyPr>
          <a:lstStyle/>
          <a:p>
            <a:r>
              <a:rPr lang="en-US" sz="2400" dirty="0" smtClean="0">
                <a:solidFill>
                  <a:srgbClr val="000000"/>
                </a:solidFill>
              </a:rPr>
              <a:t>P</a:t>
            </a:r>
            <a:r>
              <a:rPr lang="en-US" sz="2400" b="1" i="1" dirty="0" smtClean="0">
                <a:solidFill>
                  <a:srgbClr val="000000"/>
                </a:solidFill>
              </a:rPr>
              <a:t>E</a:t>
            </a:r>
            <a:r>
              <a:rPr lang="en-US" sz="2400" dirty="0" smtClean="0">
                <a:solidFill>
                  <a:srgbClr val="000000"/>
                </a:solidFill>
              </a:rPr>
              <a:t>CEP-</a:t>
            </a:r>
            <a:r>
              <a:rPr lang="en-US" sz="2400" dirty="0" err="1" smtClean="0">
                <a:solidFill>
                  <a:srgbClr val="000000"/>
                </a:solidFill>
              </a:rPr>
              <a:t>Photo</a:t>
            </a:r>
            <a:r>
              <a:rPr lang="en-US" sz="2400" b="1" i="1" dirty="0" err="1" smtClean="0">
                <a:solidFill>
                  <a:srgbClr val="000000"/>
                </a:solidFill>
              </a:rPr>
              <a:t>electro</a:t>
            </a:r>
            <a:r>
              <a:rPr lang="en-US" sz="2400" dirty="0" err="1" smtClean="0">
                <a:solidFill>
                  <a:srgbClr val="000000"/>
                </a:solidFill>
              </a:rPr>
              <a:t>chemical</a:t>
            </a:r>
            <a:r>
              <a:rPr lang="en-US" sz="2400" dirty="0" smtClean="0">
                <a:solidFill>
                  <a:srgbClr val="000000"/>
                </a:solidFill>
              </a:rPr>
              <a:t> Etching with Projector</a:t>
            </a:r>
            <a:endParaRPr lang="en-US" sz="2400" b="1" i="1" dirty="0" smtClean="0">
              <a:solidFill>
                <a:srgbClr val="000000"/>
              </a:solidFill>
            </a:endParaRPr>
          </a:p>
          <a:p>
            <a:r>
              <a:rPr lang="en-US" sz="2400" dirty="0" smtClean="0">
                <a:solidFill>
                  <a:srgbClr val="000000"/>
                </a:solidFill>
              </a:rPr>
              <a:t>Literature indicated that </a:t>
            </a:r>
            <a:r>
              <a:rPr lang="en-US" sz="2400" dirty="0" err="1" smtClean="0">
                <a:solidFill>
                  <a:srgbClr val="000000"/>
                </a:solidFill>
              </a:rPr>
              <a:t>cathodic</a:t>
            </a:r>
            <a:r>
              <a:rPr lang="en-US" sz="2400" dirty="0" smtClean="0">
                <a:solidFill>
                  <a:srgbClr val="000000"/>
                </a:solidFill>
              </a:rPr>
              <a:t> bias (about-60V) would give best selectivity.</a:t>
            </a:r>
            <a:r>
              <a:rPr lang="en-US" sz="2400" baseline="30000" dirty="0" smtClean="0">
                <a:solidFill>
                  <a:srgbClr val="000000"/>
                </a:solidFill>
              </a:rPr>
              <a:t>3</a:t>
            </a:r>
            <a:endParaRPr lang="en-US" sz="2400" dirty="0" smtClean="0">
              <a:solidFill>
                <a:srgbClr val="000000"/>
              </a:solidFill>
            </a:endParaRPr>
          </a:p>
          <a:p>
            <a:r>
              <a:rPr lang="en-US" sz="2400" dirty="0" smtClean="0">
                <a:solidFill>
                  <a:srgbClr val="000000"/>
                </a:solidFill>
              </a:rPr>
              <a:t>Keeps the surface from forming an impenetrable oxide coating.</a:t>
            </a:r>
            <a:endParaRPr lang="en-US" sz="2400" dirty="0">
              <a:solidFill>
                <a:srgbClr val="000000"/>
              </a:solidFill>
            </a:endParaRPr>
          </a:p>
        </p:txBody>
      </p:sp>
      <p:pic>
        <p:nvPicPr>
          <p:cNvPr id="25603" name="Picture 3"/>
          <p:cNvPicPr>
            <a:picLocks noChangeAspect="1" noChangeArrowheads="1"/>
          </p:cNvPicPr>
          <p:nvPr/>
        </p:nvPicPr>
        <p:blipFill>
          <a:blip r:embed="rId2"/>
          <a:srcRect/>
          <a:stretch>
            <a:fillRect/>
          </a:stretch>
        </p:blipFill>
        <p:spPr bwMode="auto">
          <a:xfrm>
            <a:off x="3889687" y="2116788"/>
            <a:ext cx="5254313" cy="394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600"/>
                </a:solidFill>
              </a:rPr>
              <a:t>Experimental Parameters Optimized</a:t>
            </a:r>
            <a:endParaRPr lang="en-US" dirty="0">
              <a:solidFill>
                <a:srgbClr val="FF66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Semiconductor Etched-</a:t>
            </a:r>
            <a:r>
              <a:rPr lang="en-US" b="1" dirty="0" smtClean="0">
                <a:solidFill>
                  <a:srgbClr val="000000"/>
                </a:solidFill>
              </a:rPr>
              <a:t>100 orientation </a:t>
            </a:r>
            <a:r>
              <a:rPr lang="en-US" b="1" dirty="0" err="1" smtClean="0">
                <a:solidFill>
                  <a:srgbClr val="000000"/>
                </a:solidFill>
              </a:rPr>
              <a:t>p</a:t>
            </a:r>
            <a:r>
              <a:rPr lang="en-US" b="1" dirty="0" smtClean="0">
                <a:solidFill>
                  <a:srgbClr val="000000"/>
                </a:solidFill>
              </a:rPr>
              <a:t>-Si Resistivity 6.3-8.5 </a:t>
            </a:r>
            <a:r>
              <a:rPr lang="en-US" b="1" dirty="0" err="1" smtClean="0">
                <a:solidFill>
                  <a:srgbClr val="000000"/>
                </a:solidFill>
                <a:latin typeface="Symbol" charset="2"/>
                <a:cs typeface="Symbol" charset="2"/>
              </a:rPr>
              <a:t>W</a:t>
            </a:r>
            <a:r>
              <a:rPr lang="en-US" b="1" baseline="30000" dirty="0" err="1" smtClean="0">
                <a:solidFill>
                  <a:srgbClr val="000000"/>
                </a:solidFill>
                <a:cs typeface="Symbol" charset="2"/>
              </a:rPr>
              <a:t>.</a:t>
            </a:r>
            <a:r>
              <a:rPr lang="en-US" b="1" dirty="0" err="1" smtClean="0">
                <a:solidFill>
                  <a:srgbClr val="000000"/>
                </a:solidFill>
                <a:cs typeface="Symbol" charset="2"/>
              </a:rPr>
              <a:t>cm</a:t>
            </a:r>
            <a:endParaRPr lang="en-US" b="1" dirty="0" smtClean="0">
              <a:solidFill>
                <a:srgbClr val="000000"/>
              </a:solidFill>
            </a:endParaRPr>
          </a:p>
          <a:p>
            <a:r>
              <a:rPr lang="en-US" dirty="0" smtClean="0">
                <a:solidFill>
                  <a:srgbClr val="000000"/>
                </a:solidFill>
              </a:rPr>
              <a:t>Wet etchant </a:t>
            </a:r>
            <a:r>
              <a:rPr lang="en-US" b="1" dirty="0" smtClean="0">
                <a:solidFill>
                  <a:srgbClr val="000000"/>
                </a:solidFill>
              </a:rPr>
              <a:t>(13 DI H</a:t>
            </a:r>
            <a:r>
              <a:rPr lang="en-US" b="1" baseline="-25000" dirty="0" smtClean="0">
                <a:solidFill>
                  <a:srgbClr val="000000"/>
                </a:solidFill>
              </a:rPr>
              <a:t>2</a:t>
            </a:r>
            <a:r>
              <a:rPr lang="en-US" b="1" dirty="0" smtClean="0">
                <a:solidFill>
                  <a:srgbClr val="000000"/>
                </a:solidFill>
              </a:rPr>
              <a:t>O:6 KOH:1 IPA)</a:t>
            </a:r>
          </a:p>
          <a:p>
            <a:r>
              <a:rPr lang="en-US" dirty="0" smtClean="0">
                <a:solidFill>
                  <a:srgbClr val="000000"/>
                </a:solidFill>
              </a:rPr>
              <a:t>Temperature </a:t>
            </a:r>
            <a:r>
              <a:rPr lang="en-US" b="1" dirty="0" smtClean="0">
                <a:solidFill>
                  <a:srgbClr val="000000"/>
                </a:solidFill>
              </a:rPr>
              <a:t>(about 60</a:t>
            </a:r>
            <a:r>
              <a:rPr lang="en-US" b="1" baseline="30000" dirty="0" smtClean="0">
                <a:solidFill>
                  <a:srgbClr val="000000"/>
                </a:solidFill>
              </a:rPr>
              <a:t>o</a:t>
            </a:r>
            <a:r>
              <a:rPr lang="en-US" b="1" dirty="0" smtClean="0">
                <a:solidFill>
                  <a:srgbClr val="000000"/>
                </a:solidFill>
              </a:rPr>
              <a:t>C)</a:t>
            </a:r>
          </a:p>
          <a:p>
            <a:r>
              <a:rPr lang="en-US" dirty="0" smtClean="0">
                <a:solidFill>
                  <a:srgbClr val="000000"/>
                </a:solidFill>
              </a:rPr>
              <a:t>Stirring or </a:t>
            </a:r>
            <a:r>
              <a:rPr lang="en-US" b="1" dirty="0" smtClean="0">
                <a:solidFill>
                  <a:srgbClr val="000000"/>
                </a:solidFill>
              </a:rPr>
              <a:t>not stirring</a:t>
            </a:r>
            <a:r>
              <a:rPr lang="en-US" dirty="0" smtClean="0">
                <a:solidFill>
                  <a:srgbClr val="000000"/>
                </a:solidFill>
              </a:rPr>
              <a:t> (bubbling mixes etchant)</a:t>
            </a:r>
            <a:endParaRPr lang="en-US" b="1" dirty="0" smtClean="0">
              <a:solidFill>
                <a:srgbClr val="000000"/>
              </a:solidFill>
            </a:endParaRPr>
          </a:p>
          <a:p>
            <a:r>
              <a:rPr lang="en-US" dirty="0" smtClean="0">
                <a:solidFill>
                  <a:srgbClr val="000000"/>
                </a:solidFill>
              </a:rPr>
              <a:t>Light source (</a:t>
            </a:r>
            <a:r>
              <a:rPr lang="en-US" b="1" dirty="0" smtClean="0">
                <a:solidFill>
                  <a:srgbClr val="000000"/>
                </a:solidFill>
              </a:rPr>
              <a:t>projector</a:t>
            </a:r>
            <a:r>
              <a:rPr lang="en-US" dirty="0" smtClean="0">
                <a:solidFill>
                  <a:srgbClr val="000000"/>
                </a:solidFill>
              </a:rPr>
              <a:t> or laser)</a:t>
            </a:r>
          </a:p>
          <a:p>
            <a:r>
              <a:rPr lang="en-US" dirty="0" smtClean="0">
                <a:solidFill>
                  <a:srgbClr val="000000"/>
                </a:solidFill>
              </a:rPr>
              <a:t>Orientation of sample (Horizontal/</a:t>
            </a:r>
            <a:r>
              <a:rPr lang="en-US" b="1" dirty="0" smtClean="0">
                <a:solidFill>
                  <a:srgbClr val="000000"/>
                </a:solidFill>
              </a:rPr>
              <a:t>Vertical</a:t>
            </a:r>
            <a:r>
              <a:rPr lang="en-US" dirty="0" smtClean="0">
                <a:solidFill>
                  <a:srgbClr val="000000"/>
                </a:solidFill>
              </a:rPr>
              <a:t>/Diagonal)</a:t>
            </a:r>
          </a:p>
          <a:p>
            <a:r>
              <a:rPr lang="en-US" dirty="0" smtClean="0">
                <a:solidFill>
                  <a:srgbClr val="000000"/>
                </a:solidFill>
              </a:rPr>
              <a:t>Bias </a:t>
            </a:r>
            <a:r>
              <a:rPr lang="en-US" b="1" dirty="0" smtClean="0">
                <a:solidFill>
                  <a:srgbClr val="000000"/>
                </a:solidFill>
              </a:rPr>
              <a:t>(</a:t>
            </a:r>
            <a:r>
              <a:rPr lang="en-US" b="1" dirty="0" err="1" smtClean="0">
                <a:solidFill>
                  <a:srgbClr val="000000"/>
                </a:solidFill>
              </a:rPr>
              <a:t>Cathodic</a:t>
            </a:r>
            <a:r>
              <a:rPr lang="en-US" b="1" dirty="0" smtClean="0">
                <a:solidFill>
                  <a:srgbClr val="000000"/>
                </a:solidFill>
              </a:rPr>
              <a:t> about -60V)</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9396</TotalTime>
  <Words>744</Words>
  <Application>Microsoft Macintosh PowerPoint</Application>
  <PresentationFormat>On-screen Show (4:3)</PresentationFormat>
  <Paragraphs>63</Paragraphs>
  <Slides>13</Slides>
  <Notes>1</Notes>
  <HiddenSlides>0</HiddenSlides>
  <MMClips>1</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Low-Cost Photochemical Etching with a Projector (PCEP) </vt:lpstr>
      <vt:lpstr>Principles of Semiconductor Fabrication</vt:lpstr>
      <vt:lpstr>Doping p-type or n-type</vt:lpstr>
      <vt:lpstr>Etching a Pattern with Photoresist</vt:lpstr>
      <vt:lpstr>Alternative PCEP Technique</vt:lpstr>
      <vt:lpstr>Slide 6</vt:lpstr>
      <vt:lpstr>The Etchant</vt:lpstr>
      <vt:lpstr>Adding Bias </vt:lpstr>
      <vt:lpstr>Experimental Parameters Optimized</vt:lpstr>
      <vt:lpstr>Success!</vt:lpstr>
      <vt:lpstr>Chemistry</vt:lpstr>
      <vt:lpstr>References </vt:lpstr>
      <vt:lpstr>Acknowledgments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Terry Koker RET Project</dc:title>
  <dc:creator>Terry Koker</dc:creator>
  <cp:lastModifiedBy>Terry Koker</cp:lastModifiedBy>
  <cp:revision>13</cp:revision>
  <dcterms:created xsi:type="dcterms:W3CDTF">2015-04-07T01:03:56Z</dcterms:created>
  <dcterms:modified xsi:type="dcterms:W3CDTF">2015-04-07T01:41:19Z</dcterms:modified>
</cp:coreProperties>
</file>